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3"/>
  </p:notesMasterIdLst>
  <p:sldIdLst>
    <p:sldId id="256" r:id="rId2"/>
    <p:sldId id="257" r:id="rId3"/>
    <p:sldId id="260" r:id="rId4"/>
    <p:sldId id="304" r:id="rId5"/>
    <p:sldId id="305" r:id="rId6"/>
    <p:sldId id="311" r:id="rId7"/>
    <p:sldId id="312" r:id="rId8"/>
    <p:sldId id="313" r:id="rId9"/>
    <p:sldId id="314" r:id="rId10"/>
    <p:sldId id="316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FF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D3F1A-6651-454D-96AD-C9A290F2906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C7BF8-68AD-4132-AA3B-D5889FC8D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438400"/>
          </a:xfrm>
          <a:ln w="28575">
            <a:solidFill>
              <a:srgbClr val="FF0000"/>
            </a:solidFill>
          </a:ln>
        </p:spPr>
        <p:txBody>
          <a:bodyPr anchor="t"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PRESENTATION</a:t>
            </a:r>
            <a:b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ON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9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AGRICULTURAL FINANCE </a:t>
            </a:r>
            <a:br>
              <a:rPr lang="en-US" sz="49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9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49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CO-OPERATION</a:t>
            </a:r>
            <a:endParaRPr lang="en-US" sz="4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9144000" cy="990600"/>
          </a:xfrm>
          <a:ln w="38100">
            <a:solidFill>
              <a:schemeClr val="accent6">
                <a:lumMod val="50000"/>
              </a:schemeClr>
            </a:solidFill>
          </a:ln>
          <a:effectLst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DEPARTMENT of  AGRICULTURE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SHRI GURU RAMRAI UNIVERSITY, DEHRADUN UTTARAKHAND</a:t>
            </a:r>
          </a:p>
          <a:p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495800"/>
            <a:ext cx="91440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LECTURE PREPARED BY  -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Dr. J P Singh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Associate Professor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(SGRRU, Dehradun )</a:t>
            </a:r>
          </a:p>
        </p:txBody>
      </p:sp>
      <p:pic>
        <p:nvPicPr>
          <p:cNvPr id="10242" name="Picture 2" descr="Shri Guru Ram Rai Univers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1" y="2520316"/>
            <a:ext cx="1981199" cy="1893147"/>
          </a:xfrm>
          <a:prstGeom prst="ellipse">
            <a:avLst/>
          </a:prstGeom>
          <a:ln w="63500" cap="rnd">
            <a:solidFill>
              <a:schemeClr val="tx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192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rmAutofit fontScale="90000"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Repayment Capacity Under Risk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9144000" cy="4832092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Deflated gross income-(working expenses excluding the proposed crop loan family living expenses + other loans dues+ miscellaneous expenditure)</a:t>
            </a:r>
          </a:p>
          <a:p>
            <a:pPr algn="just"/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Measure to strengthen risk bearing ability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Increasing owner’s equity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Reducing the farm and family expenditure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Development the moral character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Undertaking the reliable and stable enterprises.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Improving the ability to borrow funds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Improving the ability to earn and save money.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taking up of crop, livestock and machinery insurances.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2819400"/>
          </a:xfrm>
          <a:solidFill>
            <a:schemeClr val="tx1"/>
          </a:solidFill>
          <a:effectLst>
            <a:softEdge rad="127000"/>
          </a:effectLst>
        </p:spPr>
        <p:txBody>
          <a:bodyPr anchor="ctr">
            <a:normAutofit/>
          </a:bodyPr>
          <a:lstStyle/>
          <a:p>
            <a:r>
              <a:rPr lang="en-US" sz="13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Thank you</a:t>
            </a:r>
            <a:endParaRPr lang="en-US" sz="13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91000"/>
            <a:ext cx="8229600" cy="19351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Prepared By -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J P SINGH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ASSOCIATE PROFESSOR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DEPARTMENT OF AGRICULTURE AND AGRONOMY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6488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ln w="57150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Credit analysis – Economic feasibility tests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Return to investment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Repayment capacity and risk bearing ability</a:t>
            </a:r>
          </a:p>
          <a:p>
            <a:pPr algn="just">
              <a:buFont typeface="Wingdings" pitchFamily="2" charset="2"/>
              <a:buChar char="q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Economic Feasibility Test for Credit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295400"/>
            <a:ext cx="8686800" cy="830997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the economic feasibility of the credit is being observed three basic financial aspects to be assessed  by the banker.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2438400"/>
            <a:ext cx="8686800" cy="3970318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the loan is advanced.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Will it generate returns more than costs?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Will the returns  have surplus to repay the loan when it falls due?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Will the farmer stand up to the risk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uncertainity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farming?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These three aspects are known as 3Rs of credit.</a:t>
            </a:r>
          </a:p>
          <a:p>
            <a:pPr algn="just">
              <a:buFont typeface="Wingdings" pitchFamily="2" charset="2"/>
              <a:buChar char="q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3Rs of credit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371600"/>
            <a:ext cx="8686800" cy="3170099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Return from the proposed investment</a:t>
            </a:r>
          </a:p>
          <a:p>
            <a:pPr algn="just">
              <a:buFont typeface="Wingdings" pitchFamily="2" charset="2"/>
              <a:buChar char="q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Repayment capacity the investment generates</a:t>
            </a:r>
          </a:p>
          <a:p>
            <a:pPr algn="just">
              <a:buFont typeface="Wingdings" pitchFamily="2" charset="2"/>
              <a:buChar char="q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Risk bearing ability of the farmer borrower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Return from The Investment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295400"/>
            <a:ext cx="8686800" cy="3970318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Return obtained by the farmer depend upon the decisions like.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to grow?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How to grow?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How much to grow?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where to sell?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to sell?</a:t>
            </a:r>
          </a:p>
          <a:p>
            <a:pPr algn="just">
              <a:buFont typeface="Wingdings" pitchFamily="2" charset="2"/>
              <a:buChar char="q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Repayment Capacity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143001"/>
            <a:ext cx="9144000" cy="5632311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nothing but ability of the farmer to repay the loan obtained for the productive purpose.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Repayment Capacity not only depends on returns but also on several other quantities and qualitative factors.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Y= f(X1,X2,X3,X4,X5,X6,X7,…..)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Where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Y= Repayment capacity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X1 to X4 are quantities factors and X5 to X7 are qualitative factors.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X1 = Gross return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X2 = working expenses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X3 = family consumption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X4 = Other loans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X5 = literacy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X6 = Managerial skill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X7 = moral characters.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Causes for The Poor Repayment Capacity of Indian Farmer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676400"/>
            <a:ext cx="8686800" cy="3108543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Small size of the farm holdings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Low production and productivity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High family consumption expenditure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Low price and rapid fluctuations in price of agricultural commodities.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Using credit for unproductive purposes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Low farmer’s net worth.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6764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Measures for Strengthening The Repayment Capacity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2057400"/>
            <a:ext cx="8686800" cy="3108543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Increasing the net income by proper organization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Adopting the potential technology for increasing the production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Removing the imbalances in the resource availability.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Improving the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networth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the farm households.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Diversification of the farm enterprises.</a:t>
            </a:r>
          </a:p>
          <a:p>
            <a:pPr algn="just">
              <a:buFont typeface="Wingdings" pitchFamily="2" charset="2"/>
              <a:buChar char="q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Risk Bearing Ability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600200"/>
            <a:ext cx="8686800" cy="4093428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Ability of the farmer to withstand the risk that arises due to financial loss</a:t>
            </a:r>
          </a:p>
          <a:p>
            <a:pPr algn="just"/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Types of risk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Production/ physical risk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Technological risk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Personal risk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Institutional risk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Weather uncertainty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Price risk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1449</TotalTime>
  <Words>481</Words>
  <Application>Microsoft Office PowerPoint</Application>
  <PresentationFormat>On-screen Show (4:3)</PresentationFormat>
  <Paragraphs>88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PRESENTATION  ON AGRICULTURAL FINANCE  &amp; CO-OPERATION</vt:lpstr>
      <vt:lpstr>Outline</vt:lpstr>
      <vt:lpstr>   Economic Feasibility Test for Credit </vt:lpstr>
      <vt:lpstr>    3Rs of credit</vt:lpstr>
      <vt:lpstr>Return from The Investment</vt:lpstr>
      <vt:lpstr>Repayment Capacity</vt:lpstr>
      <vt:lpstr>Causes for The Poor Repayment Capacity of Indian Farmer</vt:lpstr>
      <vt:lpstr>Measures for Strengthening The Repayment Capacity</vt:lpstr>
      <vt:lpstr>Risk Bearing Ability</vt:lpstr>
      <vt:lpstr>Repayment Capacity Under Risk</vt:lpstr>
      <vt:lpstr>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Insitu trans-esterification of dry algae with methanol, H2SO4 &amp; NaOH</dc:title>
  <dc:creator>Chamola</dc:creator>
  <cp:lastModifiedBy>admin</cp:lastModifiedBy>
  <cp:revision>624</cp:revision>
  <dcterms:created xsi:type="dcterms:W3CDTF">2017-12-06T06:31:50Z</dcterms:created>
  <dcterms:modified xsi:type="dcterms:W3CDTF">2020-08-31T16:40:57Z</dcterms:modified>
</cp:coreProperties>
</file>