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notesMasterIdLst>
    <p:notesMasterId r:id="rId8"/>
  </p:notesMasterIdLst>
  <p:sldIdLst>
    <p:sldId id="256" r:id="rId2"/>
    <p:sldId id="257" r:id="rId3"/>
    <p:sldId id="260" r:id="rId4"/>
    <p:sldId id="264" r:id="rId5"/>
    <p:sldId id="266" r:id="rId6"/>
    <p:sldId id="258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CC00FF"/>
    <a:srgbClr val="FF66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88" autoAdjust="0"/>
    <p:restoredTop sz="94624" autoAdjust="0"/>
  </p:normalViewPr>
  <p:slideViewPr>
    <p:cSldViewPr>
      <p:cViewPr>
        <p:scale>
          <a:sx n="70" d="100"/>
          <a:sy n="70" d="100"/>
        </p:scale>
        <p:origin x="-1386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56DE545-C8D7-47F9-A397-1CEDAD088A15}" type="doc">
      <dgm:prSet loTypeId="urn:microsoft.com/office/officeart/2005/8/layout/pyramid2" loCatId="list" qsTypeId="urn:microsoft.com/office/officeart/2005/8/quickstyle/simple4" qsCatId="simple" csTypeId="urn:microsoft.com/office/officeart/2005/8/colors/colorful5" csCatId="colorful" phldr="1"/>
      <dgm:spPr/>
    </dgm:pt>
    <dgm:pt modelId="{E850D633-AC92-47FA-A31C-7B02E848B5D5}">
      <dgm:prSet phldrT="[Text]" custT="1"/>
      <dgm:spPr/>
      <dgm:t>
        <a:bodyPr/>
        <a:lstStyle/>
        <a:p>
          <a:pPr algn="ctr"/>
          <a:r>
            <a:rPr lang="en-US" sz="3200" b="1" dirty="0" smtClean="0">
              <a:solidFill>
                <a:srgbClr val="FF0000"/>
              </a:solidFill>
            </a:rPr>
            <a:t>Micro level </a:t>
          </a:r>
        </a:p>
        <a:p>
          <a:pPr algn="ctr"/>
          <a:r>
            <a:rPr lang="en-US" sz="2400" dirty="0" smtClean="0">
              <a:solidFill>
                <a:schemeClr val="tx1"/>
              </a:solidFill>
            </a:rPr>
            <a:t>It deals with financial management of individual farm business units.</a:t>
          </a:r>
          <a:endParaRPr lang="en-US" sz="2400" dirty="0">
            <a:solidFill>
              <a:schemeClr val="tx1"/>
            </a:solidFill>
          </a:endParaRPr>
        </a:p>
      </dgm:t>
    </dgm:pt>
    <dgm:pt modelId="{E71BEA80-6E0F-4F2B-8FBA-699B8AA96CA5}" type="parTrans" cxnId="{460B801E-C096-42FF-B633-AC92F4C778E7}">
      <dgm:prSet/>
      <dgm:spPr/>
      <dgm:t>
        <a:bodyPr/>
        <a:lstStyle/>
        <a:p>
          <a:endParaRPr lang="en-US"/>
        </a:p>
      </dgm:t>
    </dgm:pt>
    <dgm:pt modelId="{C84BE42D-04B6-4C3C-B51C-9BD152D358E9}" type="sibTrans" cxnId="{460B801E-C096-42FF-B633-AC92F4C778E7}">
      <dgm:prSet/>
      <dgm:spPr/>
      <dgm:t>
        <a:bodyPr/>
        <a:lstStyle/>
        <a:p>
          <a:endParaRPr lang="en-US"/>
        </a:p>
      </dgm:t>
    </dgm:pt>
    <dgm:pt modelId="{F637548F-CE9C-43D6-9242-D5D3C9396F74}">
      <dgm:prSet phldrT="[Text]" custT="1"/>
      <dgm:spPr/>
      <dgm:t>
        <a:bodyPr/>
        <a:lstStyle/>
        <a:p>
          <a:r>
            <a:rPr lang="en-US" sz="3200" b="1" dirty="0" smtClean="0">
              <a:solidFill>
                <a:srgbClr val="FF0000"/>
              </a:solidFill>
            </a:rPr>
            <a:t>Macro level</a:t>
          </a:r>
        </a:p>
        <a:p>
          <a:r>
            <a:rPr lang="en-US" sz="2400" dirty="0" smtClean="0"/>
            <a:t>It deals with different sources of raising funds for agriculture as a whole in the economy.</a:t>
          </a:r>
          <a:endParaRPr lang="en-US" sz="2400" dirty="0"/>
        </a:p>
      </dgm:t>
    </dgm:pt>
    <dgm:pt modelId="{0EEF20A1-6DBB-4EE1-887D-0C3EAB76942C}" type="parTrans" cxnId="{CC24C4AD-94E6-4020-9352-0ADB16751F08}">
      <dgm:prSet/>
      <dgm:spPr/>
      <dgm:t>
        <a:bodyPr/>
        <a:lstStyle/>
        <a:p>
          <a:endParaRPr lang="en-US"/>
        </a:p>
      </dgm:t>
    </dgm:pt>
    <dgm:pt modelId="{2DBD5515-3DCE-4018-9114-8D4AF5A0AC0E}" type="sibTrans" cxnId="{CC24C4AD-94E6-4020-9352-0ADB16751F08}">
      <dgm:prSet/>
      <dgm:spPr/>
      <dgm:t>
        <a:bodyPr/>
        <a:lstStyle/>
        <a:p>
          <a:endParaRPr lang="en-US"/>
        </a:p>
      </dgm:t>
    </dgm:pt>
    <dgm:pt modelId="{564A4E82-C7E9-4B97-9AE9-116B95C77C7B}" type="pres">
      <dgm:prSet presAssocID="{E56DE545-C8D7-47F9-A397-1CEDAD088A15}" presName="compositeShape" presStyleCnt="0">
        <dgm:presLayoutVars>
          <dgm:dir/>
          <dgm:resizeHandles/>
        </dgm:presLayoutVars>
      </dgm:prSet>
      <dgm:spPr/>
    </dgm:pt>
    <dgm:pt modelId="{C6FBBE44-999B-4EBD-82DF-E9D8CA9BB1A1}" type="pres">
      <dgm:prSet presAssocID="{E56DE545-C8D7-47F9-A397-1CEDAD088A15}" presName="pyramid" presStyleLbl="node1" presStyleIdx="0" presStyleCnt="1" custScaleX="71536" custScaleY="95154" custLinFactNeighborX="-35481" custLinFactNeighborY="-2423"/>
      <dgm:spPr/>
    </dgm:pt>
    <dgm:pt modelId="{510C09B5-65FC-4B2F-986B-E8766BBC00E7}" type="pres">
      <dgm:prSet presAssocID="{E56DE545-C8D7-47F9-A397-1CEDAD088A15}" presName="theList" presStyleCnt="0"/>
      <dgm:spPr/>
    </dgm:pt>
    <dgm:pt modelId="{12CD8F39-95DB-4831-8E7C-1C651D4799D8}" type="pres">
      <dgm:prSet presAssocID="{E850D633-AC92-47FA-A31C-7B02E848B5D5}" presName="aNode" presStyleLbl="fgAcc1" presStyleIdx="0" presStyleCnt="2" custScaleX="193431" custScaleY="34345" custLinFactY="4549" custLinFactNeighborX="20890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67D2967-ED73-41F8-97F1-B6F8B05C9A74}" type="pres">
      <dgm:prSet presAssocID="{E850D633-AC92-47FA-A31C-7B02E848B5D5}" presName="aSpace" presStyleCnt="0"/>
      <dgm:spPr/>
    </dgm:pt>
    <dgm:pt modelId="{7C1624A4-C8FE-40BC-BCE5-1556B85017AA}" type="pres">
      <dgm:prSet presAssocID="{F637548F-CE9C-43D6-9242-D5D3C9396F74}" presName="aNode" presStyleLbl="fgAcc1" presStyleIdx="1" presStyleCnt="2" custScaleX="187786" custScaleY="40873" custLinFactY="1432" custLinFactNeighborX="24405" custLinFactNeighborY="100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2BF591A-68CE-4C53-AB5A-5437D5985995}" type="pres">
      <dgm:prSet presAssocID="{F637548F-CE9C-43D6-9242-D5D3C9396F74}" presName="aSpace" presStyleCnt="0"/>
      <dgm:spPr/>
    </dgm:pt>
  </dgm:ptLst>
  <dgm:cxnLst>
    <dgm:cxn modelId="{04780DA0-7EDB-40AE-9369-3D5396E488CA}" type="presOf" srcId="{E850D633-AC92-47FA-A31C-7B02E848B5D5}" destId="{12CD8F39-95DB-4831-8E7C-1C651D4799D8}" srcOrd="0" destOrd="0" presId="urn:microsoft.com/office/officeart/2005/8/layout/pyramid2"/>
    <dgm:cxn modelId="{460B801E-C096-42FF-B633-AC92F4C778E7}" srcId="{E56DE545-C8D7-47F9-A397-1CEDAD088A15}" destId="{E850D633-AC92-47FA-A31C-7B02E848B5D5}" srcOrd="0" destOrd="0" parTransId="{E71BEA80-6E0F-4F2B-8FBA-699B8AA96CA5}" sibTransId="{C84BE42D-04B6-4C3C-B51C-9BD152D358E9}"/>
    <dgm:cxn modelId="{4D4CCEDC-A3B8-4263-9E54-894CAC2A1E63}" type="presOf" srcId="{F637548F-CE9C-43D6-9242-D5D3C9396F74}" destId="{7C1624A4-C8FE-40BC-BCE5-1556B85017AA}" srcOrd="0" destOrd="0" presId="urn:microsoft.com/office/officeart/2005/8/layout/pyramid2"/>
    <dgm:cxn modelId="{CC24C4AD-94E6-4020-9352-0ADB16751F08}" srcId="{E56DE545-C8D7-47F9-A397-1CEDAD088A15}" destId="{F637548F-CE9C-43D6-9242-D5D3C9396F74}" srcOrd="1" destOrd="0" parTransId="{0EEF20A1-6DBB-4EE1-887D-0C3EAB76942C}" sibTransId="{2DBD5515-3DCE-4018-9114-8D4AF5A0AC0E}"/>
    <dgm:cxn modelId="{B1A3A205-CEE9-4750-BD04-2EC9FDDBC6A8}" type="presOf" srcId="{E56DE545-C8D7-47F9-A397-1CEDAD088A15}" destId="{564A4E82-C7E9-4B97-9AE9-116B95C77C7B}" srcOrd="0" destOrd="0" presId="urn:microsoft.com/office/officeart/2005/8/layout/pyramid2"/>
    <dgm:cxn modelId="{AA14E7EE-6133-4B83-8882-D5B5F4D352C0}" type="presParOf" srcId="{564A4E82-C7E9-4B97-9AE9-116B95C77C7B}" destId="{C6FBBE44-999B-4EBD-82DF-E9D8CA9BB1A1}" srcOrd="0" destOrd="0" presId="urn:microsoft.com/office/officeart/2005/8/layout/pyramid2"/>
    <dgm:cxn modelId="{A2EEF043-3716-4419-8FD0-69FA627E23CA}" type="presParOf" srcId="{564A4E82-C7E9-4B97-9AE9-116B95C77C7B}" destId="{510C09B5-65FC-4B2F-986B-E8766BBC00E7}" srcOrd="1" destOrd="0" presId="urn:microsoft.com/office/officeart/2005/8/layout/pyramid2"/>
    <dgm:cxn modelId="{E2B395D5-43D1-4608-B6F6-8AF77DA6D55B}" type="presParOf" srcId="{510C09B5-65FC-4B2F-986B-E8766BBC00E7}" destId="{12CD8F39-95DB-4831-8E7C-1C651D4799D8}" srcOrd="0" destOrd="0" presId="urn:microsoft.com/office/officeart/2005/8/layout/pyramid2"/>
    <dgm:cxn modelId="{0105D099-80CF-40F4-96E3-206678B87902}" type="presParOf" srcId="{510C09B5-65FC-4B2F-986B-E8766BBC00E7}" destId="{767D2967-ED73-41F8-97F1-B6F8B05C9A74}" srcOrd="1" destOrd="0" presId="urn:microsoft.com/office/officeart/2005/8/layout/pyramid2"/>
    <dgm:cxn modelId="{AF3C8841-1008-49C7-B3D1-2B7E8D69DA89}" type="presParOf" srcId="{510C09B5-65FC-4B2F-986B-E8766BBC00E7}" destId="{7C1624A4-C8FE-40BC-BCE5-1556B85017AA}" srcOrd="2" destOrd="0" presId="urn:microsoft.com/office/officeart/2005/8/layout/pyramid2"/>
    <dgm:cxn modelId="{52F454CA-2424-4765-8521-0EBF172E7319}" type="presParOf" srcId="{510C09B5-65FC-4B2F-986B-E8766BBC00E7}" destId="{92BF591A-68CE-4C53-AB5A-5437D5985995}" srcOrd="3" destOrd="0" presId="urn:microsoft.com/office/officeart/2005/8/layout/pyramid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C6FBBE44-999B-4EBD-82DF-E9D8CA9BB1A1}">
      <dsp:nvSpPr>
        <dsp:cNvPr id="0" name=""/>
        <dsp:cNvSpPr/>
      </dsp:nvSpPr>
      <dsp:spPr>
        <a:xfrm>
          <a:off x="0" y="0"/>
          <a:ext cx="3979261" cy="5293036"/>
        </a:xfrm>
        <a:prstGeom prst="triangle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tint val="98000"/>
                <a:shade val="25000"/>
                <a:satMod val="250000"/>
              </a:schemeClr>
            </a:gs>
            <a:gs pos="68000">
              <a:schemeClr val="accent5">
                <a:hueOff val="0"/>
                <a:satOff val="0"/>
                <a:lumOff val="0"/>
                <a:alphaOff val="0"/>
                <a:tint val="86000"/>
                <a:satMod val="115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5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12CD8F39-95DB-4831-8E7C-1C651D4799D8}">
      <dsp:nvSpPr>
        <dsp:cNvPr id="0" name=""/>
        <dsp:cNvSpPr/>
      </dsp:nvSpPr>
      <dsp:spPr>
        <a:xfrm>
          <a:off x="1828256" y="1314413"/>
          <a:ext cx="6993865" cy="152390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0000"/>
              </a:solidFill>
            </a:rPr>
            <a:t>Micro level 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>
              <a:solidFill>
                <a:schemeClr val="tx1"/>
              </a:solidFill>
            </a:rPr>
            <a:t>It deals with financial management of individual farm business units.</a:t>
          </a:r>
          <a:endParaRPr lang="en-US" sz="2400" kern="1200" dirty="0">
            <a:solidFill>
              <a:schemeClr val="tx1"/>
            </a:solidFill>
          </a:endParaRPr>
        </a:p>
      </dsp:txBody>
      <dsp:txXfrm>
        <a:off x="1828256" y="1314413"/>
        <a:ext cx="6993865" cy="1523902"/>
      </dsp:txXfrm>
    </dsp:sp>
    <dsp:sp modelId="{7C1624A4-C8FE-40BC-BCE5-1556B85017AA}">
      <dsp:nvSpPr>
        <dsp:cNvPr id="0" name=""/>
        <dsp:cNvSpPr/>
      </dsp:nvSpPr>
      <dsp:spPr>
        <a:xfrm>
          <a:off x="2049440" y="3254643"/>
          <a:ext cx="6789759" cy="1813552"/>
        </a:xfrm>
        <a:prstGeom prst="round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1837137"/>
              <a:satOff val="270"/>
              <a:lumOff val="-6471"/>
              <a:alphaOff val="0"/>
            </a:schemeClr>
          </a:solidFill>
          <a:prstDash val="solid"/>
        </a:ln>
        <a:effectLst/>
      </dsp:spPr>
      <dsp:style>
        <a:lnRef idx="1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b="1" kern="1200" dirty="0" smtClean="0">
              <a:solidFill>
                <a:srgbClr val="FF0000"/>
              </a:solidFill>
            </a:rPr>
            <a:t>Macro level</a:t>
          </a:r>
        </a:p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 smtClean="0"/>
            <a:t>It deals with different sources of raising funds for agriculture as a whole in the economy.</a:t>
          </a:r>
          <a:endParaRPr lang="en-US" sz="2400" kern="1200" dirty="0"/>
        </a:p>
      </dsp:txBody>
      <dsp:txXfrm>
        <a:off x="2049440" y="3254643"/>
        <a:ext cx="6789759" cy="181355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yramid2">
  <dgm:title val=""/>
  <dgm:desc val=""/>
  <dgm:catLst>
    <dgm:cat type="pyramid" pri="3000"/>
    <dgm:cat type="list" pri="21000"/>
    <dgm:cat type="convert" pri="17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compositeShape">
    <dgm:alg type="composite"/>
    <dgm:shape xmlns:r="http://schemas.openxmlformats.org/officeDocument/2006/relationships" r:blip="">
      <dgm:adjLst/>
    </dgm:shape>
    <dgm:presOf/>
    <dgm:varLst>
      <dgm:dir/>
      <dgm:resizeHandles/>
    </dgm:varLst>
    <dgm:choose name="Name0">
      <dgm:if name="Name1" func="var" arg="dir" op="equ" val="norm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l" for="ch" forName="theList" refType="w" refFor="ch" refForName="pyramid" fact="0.5"/>
          <dgm:constr type="h" for="des" forName="aSpace" refType="h" fact="0.1"/>
        </dgm:constrLst>
      </dgm:if>
      <dgm:else name="Name2">
        <dgm:constrLst>
          <dgm:constr type="w" for="ch" forName="pyramid" refType="h"/>
          <dgm:constr type="h" for="ch" forName="pyramid" refType="h"/>
          <dgm:constr type="h" for="ch" forName="theList" refType="h" fact="0.8"/>
          <dgm:constr type="w" for="ch" forName="theList" refType="h" fact="0.65"/>
          <dgm:constr type="ctrY" for="ch" forName="theList" refType="h" refFor="ch" refForName="pyramid" fact="0.5"/>
          <dgm:constr type="r" for="ch" forName="theList" refType="w" refFor="ch" refForName="pyramid" fact="0.5"/>
          <dgm:constr type="h" for="des" forName="aSpace" refType="h" fact="0.1"/>
        </dgm:constrLst>
      </dgm:else>
    </dgm:choose>
    <dgm:ruleLst/>
    <dgm:choose name="Name3">
      <dgm:if name="Name4" axis="ch" ptType="node" func="cnt" op="gte" val="1">
        <dgm:layoutNode name="pyramid" styleLbl="node1">
          <dgm:alg type="sp"/>
          <dgm:shape xmlns:r="http://schemas.openxmlformats.org/officeDocument/2006/relationships" type="triangle" r:blip="">
            <dgm:adjLst/>
          </dgm:shape>
          <dgm:presOf/>
          <dgm:constrLst/>
          <dgm:ruleLst/>
        </dgm:layoutNode>
        <dgm:layoutNode name="theList">
          <dgm:alg type="lin">
            <dgm:param type="linDir" val="fromT"/>
          </dgm:alg>
          <dgm:shape xmlns:r="http://schemas.openxmlformats.org/officeDocument/2006/relationships" r:blip="">
            <dgm:adjLst/>
          </dgm:shape>
          <dgm:presOf/>
          <dgm:constrLst>
            <dgm:constr type="w" for="ch" forName="aNode" refType="w"/>
            <dgm:constr type="h" for="ch" forName="aNode" refType="h"/>
            <dgm:constr type="primFontSz" for="ch" ptType="node" op="equ"/>
          </dgm:constrLst>
          <dgm:ruleLst/>
          <dgm:forEach name="aNodeForEach" axis="ch" ptType="node">
            <dgm:layoutNode name="aNode" styleLbl="fgAcc1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layoutNode name="a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4">
  <dgm:title val=""/>
  <dgm:desc val=""/>
  <dgm:catLst>
    <dgm:cat type="simple" pri="104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88D3F1A-6651-454D-96AD-C9A290F2906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CC7BF8-68AD-4132-AA3B-D5889FC8D82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CC7BF8-68AD-4132-AA3B-D5889FC8D821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AE350F0-CEE3-42FA-B401-782EA1D8E584}" type="datetimeFigureOut">
              <a:rPr lang="en-US" smtClean="0"/>
              <a:pPr/>
              <a:t>8/31/2020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9B668F1-1581-484A-B30C-F8C879C8C9B3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0"/>
            <a:ext cx="9144000" cy="2514600"/>
          </a:xfrm>
          <a:ln w="28575">
            <a:solidFill>
              <a:srgbClr val="FF0000"/>
            </a:solidFill>
          </a:ln>
        </p:spPr>
        <p:txBody>
          <a:bodyPr anchor="t">
            <a:normAutofit fontScale="90000"/>
          </a:bodyPr>
          <a:lstStyle/>
          <a:p>
            <a:pPr algn="ctr"/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PRESENTATION</a:t>
            </a:r>
            <a:b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4000" b="1" dirty="0" smtClean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ON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AGRICULTURAL FINANCE </a:t>
            </a:r>
            <a:b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&amp; </a:t>
            </a:r>
            <a:r>
              <a:rPr lang="en-US" sz="53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CO-OPERATION</a:t>
            </a:r>
            <a:endParaRPr lang="en-US" sz="40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0" y="5867400"/>
            <a:ext cx="9144000" cy="990600"/>
          </a:xfrm>
          <a:ln w="38100">
            <a:solidFill>
              <a:schemeClr val="accent6">
                <a:lumMod val="50000"/>
              </a:schemeClr>
            </a:solidFill>
          </a:ln>
          <a:effectLst>
            <a:outerShdw blurRad="57150" dist="38100" dir="5400000" algn="ctr" rotWithShape="0">
              <a:schemeClr val="accent5">
                <a:shade val="9000"/>
                <a:satMod val="105000"/>
                <a:alpha val="48000"/>
              </a:schemeClr>
            </a:outerShdw>
            <a:softEdge rad="63500"/>
          </a:effectLst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>
            <a:noAutofit/>
          </a:bodyPr>
          <a:lstStyle/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DEPARTMENT of  AGRICULTURE</a:t>
            </a:r>
          </a:p>
          <a:p>
            <a:pPr algn="ctr"/>
            <a:r>
              <a:rPr lang="en-US" sz="2000" b="1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SHRI GURU RAMRAI UNIVERSITY, DEHRADUN UTTARAKHAND</a:t>
            </a:r>
          </a:p>
          <a:p>
            <a:endParaRPr lang="en-US" sz="2400" dirty="0">
              <a:solidFill>
                <a:srgbClr val="00206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0" y="4572000"/>
            <a:ext cx="9144000" cy="1200329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pPr lvl="0" algn="ctr" fontAlgn="base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LECTURE PREPARED BY  -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Dr. J P Singh</a:t>
            </a:r>
            <a:endParaRPr lang="en-US" b="1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Associate Professor</a:t>
            </a:r>
          </a:p>
          <a:p>
            <a:pPr lvl="0"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dirty="0" smtClean="0">
                <a:solidFill>
                  <a:schemeClr val="bg1"/>
                </a:solidFill>
                <a:latin typeface="Times New Roman" pitchFamily="18" charset="0"/>
                <a:ea typeface="Calibri" pitchFamily="34" charset="0"/>
                <a:cs typeface="Times New Roman" pitchFamily="18" charset="0"/>
              </a:rPr>
              <a:t>(SGRRU, Dehradun )</a:t>
            </a:r>
          </a:p>
        </p:txBody>
      </p:sp>
      <p:pic>
        <p:nvPicPr>
          <p:cNvPr id="10242" name="Picture 2" descr="Shri Guru Ram Rai Universit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2590800"/>
            <a:ext cx="1981199" cy="1893147"/>
          </a:xfrm>
          <a:prstGeom prst="ellipse">
            <a:avLst/>
          </a:prstGeom>
          <a:ln w="63500" cap="rnd">
            <a:solidFill>
              <a:schemeClr val="tx1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56488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/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Outline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914400"/>
            <a:ext cx="9144000" cy="5943600"/>
          </a:xfrm>
          <a:ln w="57150">
            <a:solidFill>
              <a:srgbClr val="00B050"/>
            </a:solidFill>
          </a:ln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Definition of agricultural Finance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Nature and Scope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Meaning Micro and Macro Finance</a:t>
            </a:r>
          </a:p>
          <a:p>
            <a:pPr algn="just">
              <a:buFont typeface="Wingdings" pitchFamily="2" charset="2"/>
              <a:buChar char="q"/>
            </a:pP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Significance</a:t>
            </a: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q"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838200"/>
          </a:xfr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>
            <a:normAutofit/>
          </a:bodyPr>
          <a:lstStyle/>
          <a:p>
            <a:pPr algn="ctr"/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Agricultural Finance?</a:t>
            </a:r>
            <a:endParaRPr lang="en-US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28600" y="1676400"/>
            <a:ext cx="8686800" cy="1569660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Murry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(1953)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Defined agricultural finance as an economic study of borrowing funds by farmers the organization and operation of farm lending agencies and of society's interest in credit for agriculture.</a:t>
            </a:r>
          </a:p>
        </p:txBody>
      </p:sp>
      <p:sp>
        <p:nvSpPr>
          <p:cNvPr id="4" name="Rectangle 3"/>
          <p:cNvSpPr/>
          <p:nvPr/>
        </p:nvSpPr>
        <p:spPr>
          <a:xfrm>
            <a:off x="228600" y="3581400"/>
            <a:ext cx="8686800" cy="1200329"/>
          </a:xfrm>
          <a:prstGeom prst="rect">
            <a:avLst/>
          </a:prstGeom>
          <a:ln w="38100">
            <a:solidFill>
              <a:schemeClr val="tx2">
                <a:lumMod val="75000"/>
              </a:schemeClr>
            </a:solidFill>
          </a:ln>
        </p:spPr>
        <p:txBody>
          <a:bodyPr wrap="square">
            <a:sp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Tandon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Dhondyal</a:t>
            </a:r>
            <a:r>
              <a:rPr lang="en-US" sz="2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(1952)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Defined agricultural finance as a branch of agricultural economics which deals with and financial resources related to individual farm units.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0"/>
            <a:ext cx="9144000" cy="1015663"/>
          </a:xfrm>
          <a:prstGeom prst="rect">
            <a:avLst/>
          </a:prstGeom>
          <a:solidFill>
            <a:schemeClr val="tx2">
              <a:lumMod val="75000"/>
            </a:schemeClr>
          </a:solidFill>
          <a:ln w="2857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000" b="1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Nature and Scope</a:t>
            </a:r>
            <a:endParaRPr lang="en-US" sz="6000" b="1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152400" y="990600"/>
          <a:ext cx="8839200" cy="5562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914400"/>
          </a:xfrm>
          <a:solidFill>
            <a:schemeClr val="tx2">
              <a:lumMod val="75000"/>
            </a:schemeClr>
          </a:solidFill>
          <a:ln w="38100">
            <a:solidFill>
              <a:schemeClr val="bg1"/>
            </a:solidFill>
          </a:ln>
        </p:spPr>
        <p:txBody>
          <a:bodyPr>
            <a:noAutofit/>
          </a:bodyPr>
          <a:lstStyle/>
          <a:p>
            <a:pPr algn="ctr"/>
            <a:r>
              <a:rPr lang="en-US" sz="4800" b="1" dirty="0" smtClean="0">
                <a:solidFill>
                  <a:schemeClr val="bg1"/>
                </a:solidFill>
                <a:cs typeface="Times New Roman" pitchFamily="18" charset="0"/>
              </a:rPr>
              <a:t>Significance of Agricultural Finance</a:t>
            </a:r>
            <a:endParaRPr lang="en-US" sz="48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2400" y="1219200"/>
            <a:ext cx="8839200" cy="5105400"/>
          </a:xfrm>
          <a:ln>
            <a:solidFill>
              <a:schemeClr val="accent6">
                <a:lumMod val="50000"/>
              </a:schemeClr>
            </a:solidFill>
          </a:ln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Importance in agro- socio – economic development.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A catalytic role in strengthening the farm business.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Helps to increase the agricultural productivity.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Reduces the regional economic imbalances.</a:t>
            </a:r>
          </a:p>
          <a:p>
            <a:pPr algn="just">
              <a:buFont typeface="Wingdings" pitchFamily="2" charset="2"/>
              <a:buChar char="q"/>
            </a:pPr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It is like lever with both forward and backward linkages to the economic development at micro and macro level.</a:t>
            </a: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609600"/>
            <a:ext cx="9144000" cy="2819400"/>
          </a:xfrm>
          <a:solidFill>
            <a:schemeClr val="tx1"/>
          </a:solidFill>
          <a:effectLst>
            <a:softEdge rad="127000"/>
          </a:effectLst>
        </p:spPr>
        <p:txBody>
          <a:bodyPr anchor="ctr">
            <a:normAutofit/>
          </a:bodyPr>
          <a:lstStyle/>
          <a:p>
            <a:r>
              <a:rPr lang="en-US" sz="13800" b="1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 Thank you</a:t>
            </a:r>
            <a:endParaRPr lang="en-US" sz="13800" b="1" dirty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4191000"/>
            <a:ext cx="8229600" cy="19351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Prepared By -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Dr. J P SINGH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ASSOCIATE PROFESSOR</a:t>
            </a:r>
          </a:p>
          <a:p>
            <a:pPr>
              <a:buNone/>
            </a:pPr>
            <a:r>
              <a:rPr lang="en-US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DEPARTMENT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OF </a:t>
            </a:r>
            <a:r>
              <a:rPr lang="en-US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AGRICULTURE AND AGRONOMY</a:t>
            </a:r>
            <a:endParaRPr lang="en-US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dirty="0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1364</TotalTime>
  <Words>152</Words>
  <Application>Microsoft Office PowerPoint</Application>
  <PresentationFormat>On-screen Show (4:3)</PresentationFormat>
  <Paragraphs>33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Flow</vt:lpstr>
      <vt:lpstr>PRESENTATION  ON AGRICULTURAL FINANCE  &amp; CO-OPERATION</vt:lpstr>
      <vt:lpstr>Outline</vt:lpstr>
      <vt:lpstr>Agricultural Finance?</vt:lpstr>
      <vt:lpstr>Slide 4</vt:lpstr>
      <vt:lpstr>Significance of Agricultural Finance</vt:lpstr>
      <vt:lpstr> Thank you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Insitu trans-esterification of dry algae with methanol, H2SO4 &amp; NaOH</dc:title>
  <dc:creator>Chamola</dc:creator>
  <cp:lastModifiedBy>admin</cp:lastModifiedBy>
  <cp:revision>578</cp:revision>
  <dcterms:created xsi:type="dcterms:W3CDTF">2017-12-06T06:31:50Z</dcterms:created>
  <dcterms:modified xsi:type="dcterms:W3CDTF">2020-08-31T16:40:37Z</dcterms:modified>
</cp:coreProperties>
</file>